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58" r:id="rId4"/>
    <p:sldId id="264" r:id="rId5"/>
    <p:sldId id="263" r:id="rId6"/>
    <p:sldId id="259" r:id="rId7"/>
    <p:sldId id="261" r:id="rId8"/>
    <p:sldId id="265" r:id="rId9"/>
    <p:sldId id="266" r:id="rId10"/>
    <p:sldId id="267"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7" autoAdjust="0"/>
    <p:restoredTop sz="98030" autoAdjust="0"/>
  </p:normalViewPr>
  <p:slideViewPr>
    <p:cSldViewPr snapToGrid="0" snapToObjects="1">
      <p:cViewPr>
        <p:scale>
          <a:sx n="100" d="100"/>
          <a:sy n="100" d="100"/>
        </p:scale>
        <p:origin x="-232"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1"/>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601"/>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1"/>
            <a:ext cx="1232647" cy="365125"/>
          </a:xfrm>
        </p:spPr>
        <p:txBody>
          <a:bodyPr/>
          <a:lstStyle>
            <a:lvl1pPr algn="l">
              <a:defRPr/>
            </a:lvl1pPr>
          </a:lstStyle>
          <a:p>
            <a:fld id="{A636B9BC-B581-9A42-B48A-DAA2E6AA659D}" type="datetimeFigureOut">
              <a:rPr lang="en-US" smtClean="0"/>
              <a:t>08/09/2019</a:t>
            </a:fld>
            <a:endParaRPr lang="en-US"/>
          </a:p>
        </p:txBody>
      </p:sp>
      <p:sp>
        <p:nvSpPr>
          <p:cNvPr id="5" name="Footer Placeholder 4"/>
          <p:cNvSpPr>
            <a:spLocks noGrp="1"/>
          </p:cNvSpPr>
          <p:nvPr>
            <p:ph type="ftr" sz="quarter" idx="11"/>
          </p:nvPr>
        </p:nvSpPr>
        <p:spPr>
          <a:xfrm>
            <a:off x="6311153" y="6425641"/>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4" y="174813"/>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8"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A636B9BC-B581-9A42-B48A-DAA2E6AA659D}" type="datetimeFigureOut">
              <a:rPr lang="en-US" smtClean="0"/>
              <a:t>08/09/2019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DA50F-5713-184F-A9F4-6B236A18DBB5}" type="slidenum">
              <a:rPr lang="en-US" smtClean="0"/>
              <a:t>‹#›</a:t>
            </a:fld>
            <a:endParaRPr lang="en-US"/>
          </a:p>
        </p:txBody>
      </p:sp>
      <p:sp>
        <p:nvSpPr>
          <p:cNvPr id="12" name="Content Placeholder 2"/>
          <p:cNvSpPr>
            <a:spLocks noGrp="1"/>
          </p:cNvSpPr>
          <p:nvPr>
            <p:ph sz="half" idx="17"/>
          </p:nvPr>
        </p:nvSpPr>
        <p:spPr>
          <a:xfrm>
            <a:off x="502923"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3"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8"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636B9BC-B581-9A42-B48A-DAA2E6AA659D}" type="datetimeFigureOut">
              <a:rPr lang="en-US" smtClean="0"/>
              <a:t>08/09/2019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9DA50F-5713-184F-A9F4-6B236A18DBB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A636B9BC-B581-9A42-B48A-DAA2E6AA659D}" type="datetimeFigureOut">
              <a:rPr lang="en-US" smtClean="0"/>
              <a:t>08/09/2019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9DA50F-5713-184F-A9F4-6B236A18DBB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8" y="228602"/>
            <a:ext cx="3451225" cy="63452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49"/>
            <a:ext cx="3255264" cy="1162051"/>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8" y="273052"/>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1"/>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6"/>
            <a:ext cx="1537447" cy="365125"/>
          </a:xfrm>
        </p:spPr>
        <p:txBody>
          <a:bodyPr/>
          <a:lstStyle/>
          <a:p>
            <a:fld id="{A636B9BC-B581-9A42-B48A-DAA2E6AA659D}" type="datetimeFigureOut">
              <a:rPr lang="en-US" smtClean="0"/>
              <a:t>08/09/2019</a:t>
            </a:fld>
            <a:endParaRPr lang="en-US"/>
          </a:p>
        </p:txBody>
      </p:sp>
      <p:sp>
        <p:nvSpPr>
          <p:cNvPr id="6" name="Footer Placeholder 5"/>
          <p:cNvSpPr>
            <a:spLocks noGrp="1"/>
          </p:cNvSpPr>
          <p:nvPr>
            <p:ph type="ftr" sz="quarter" idx="11"/>
          </p:nvPr>
        </p:nvSpPr>
        <p:spPr>
          <a:xfrm>
            <a:off x="3859308" y="6423586"/>
            <a:ext cx="3316941" cy="365125"/>
          </a:xfrm>
        </p:spPr>
        <p:txBody>
          <a:bodyPr/>
          <a:lstStyle/>
          <a:p>
            <a:endParaRPr lang="en-US"/>
          </a:p>
        </p:txBody>
      </p:sp>
      <p:sp>
        <p:nvSpPr>
          <p:cNvPr id="9" name="TextBox 8"/>
          <p:cNvSpPr txBox="1"/>
          <p:nvPr/>
        </p:nvSpPr>
        <p:spPr>
          <a:xfrm>
            <a:off x="424894" y="174813"/>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2"/>
            <a:ext cx="3460658" cy="6345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8"/>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6"/>
            <a:ext cx="1537447" cy="365125"/>
          </a:xfrm>
        </p:spPr>
        <p:txBody>
          <a:bodyPr/>
          <a:lstStyle/>
          <a:p>
            <a:fld id="{A636B9BC-B581-9A42-B48A-DAA2E6AA659D}" type="datetimeFigureOut">
              <a:rPr lang="en-US" smtClean="0"/>
              <a:t>08/09/2019</a:t>
            </a:fld>
            <a:endParaRPr lang="en-US"/>
          </a:p>
        </p:txBody>
      </p:sp>
      <p:sp>
        <p:nvSpPr>
          <p:cNvPr id="6" name="Footer Placeholder 5"/>
          <p:cNvSpPr>
            <a:spLocks noGrp="1"/>
          </p:cNvSpPr>
          <p:nvPr>
            <p:ph type="ftr" sz="quarter" idx="11"/>
          </p:nvPr>
        </p:nvSpPr>
        <p:spPr>
          <a:xfrm>
            <a:off x="4191000" y="6423586"/>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6C9DA50F-5713-184F-A9F4-6B236A18DBB5}" type="slidenum">
              <a:rPr lang="en-US" smtClean="0"/>
              <a:t>‹#›</a:t>
            </a:fld>
            <a:endParaRPr lang="en-US"/>
          </a:p>
        </p:txBody>
      </p:sp>
      <p:sp>
        <p:nvSpPr>
          <p:cNvPr id="10" name="TextBox 9"/>
          <p:cNvSpPr txBox="1"/>
          <p:nvPr/>
        </p:nvSpPr>
        <p:spPr>
          <a:xfrm>
            <a:off x="3990110" y="3370731"/>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8" y="4424082"/>
            <a:ext cx="6191157" cy="833719"/>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8"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8" y="5257800"/>
            <a:ext cx="6191157" cy="885826"/>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36B9BC-B581-9A42-B48A-DAA2E6AA659D}" type="datetimeFigureOut">
              <a:rPr lang="en-US" smtClean="0"/>
              <a:t>08/09/2019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DA50F-5713-184F-A9F4-6B236A18DBB5}"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7" y="228602"/>
            <a:ext cx="6387167" cy="63452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7" y="2571749"/>
            <a:ext cx="6181611" cy="1162051"/>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1"/>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9"/>
            <a:ext cx="1348398" cy="365125"/>
          </a:xfrm>
        </p:spPr>
        <p:txBody>
          <a:bodyPr/>
          <a:lstStyle>
            <a:lvl1pPr>
              <a:defRPr>
                <a:solidFill>
                  <a:schemeClr val="bg1"/>
                </a:solidFill>
              </a:defRPr>
            </a:lvl1pPr>
          </a:lstStyle>
          <a:p>
            <a:fld id="{A636B9BC-B581-9A42-B48A-DAA2E6AA659D}" type="datetimeFigureOut">
              <a:rPr lang="en-US" smtClean="0"/>
              <a:t>08/09/2019</a:t>
            </a:fld>
            <a:endParaRPr lang="en-US"/>
          </a:p>
        </p:txBody>
      </p:sp>
      <p:sp>
        <p:nvSpPr>
          <p:cNvPr id="6" name="Footer Placeholder 5"/>
          <p:cNvSpPr>
            <a:spLocks noGrp="1"/>
          </p:cNvSpPr>
          <p:nvPr>
            <p:ph type="ftr" sz="quarter" idx="11"/>
          </p:nvPr>
        </p:nvSpPr>
        <p:spPr>
          <a:xfrm>
            <a:off x="381098" y="6235609"/>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6C9DA50F-5713-184F-A9F4-6B236A18DBB5}" type="slidenum">
              <a:rPr lang="en-US" smtClean="0"/>
              <a:t>‹#›</a:t>
            </a:fld>
            <a:endParaRPr lang="en-US"/>
          </a:p>
        </p:txBody>
      </p:sp>
      <p:sp>
        <p:nvSpPr>
          <p:cNvPr id="9" name="TextBox 8"/>
          <p:cNvSpPr txBox="1"/>
          <p:nvPr/>
        </p:nvSpPr>
        <p:spPr>
          <a:xfrm>
            <a:off x="424894" y="174813"/>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2"/>
            <a:ext cx="4235450" cy="63452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49"/>
            <a:ext cx="4016633" cy="1162051"/>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1"/>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9"/>
            <a:ext cx="1348398" cy="365125"/>
          </a:xfrm>
        </p:spPr>
        <p:txBody>
          <a:bodyPr/>
          <a:lstStyle>
            <a:lvl1pPr>
              <a:defRPr>
                <a:solidFill>
                  <a:schemeClr val="bg1"/>
                </a:solidFill>
              </a:defRPr>
            </a:lvl1pPr>
          </a:lstStyle>
          <a:p>
            <a:fld id="{A636B9BC-B581-9A42-B48A-DAA2E6AA659D}" type="datetimeFigureOut">
              <a:rPr lang="en-US" smtClean="0"/>
              <a:t>08/09/2019</a:t>
            </a:fld>
            <a:endParaRPr lang="en-US"/>
          </a:p>
        </p:txBody>
      </p:sp>
      <p:sp>
        <p:nvSpPr>
          <p:cNvPr id="6" name="Footer Placeholder 5"/>
          <p:cNvSpPr>
            <a:spLocks noGrp="1"/>
          </p:cNvSpPr>
          <p:nvPr>
            <p:ph type="ftr" sz="quarter" idx="11"/>
          </p:nvPr>
        </p:nvSpPr>
        <p:spPr>
          <a:xfrm>
            <a:off x="381098" y="6235609"/>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6C9DA50F-5713-184F-A9F4-6B236A18DBB5}" type="slidenum">
              <a:rPr lang="en-US" smtClean="0"/>
              <a:t>‹#›</a:t>
            </a:fld>
            <a:endParaRPr lang="en-US"/>
          </a:p>
        </p:txBody>
      </p:sp>
      <p:sp>
        <p:nvSpPr>
          <p:cNvPr id="9" name="TextBox 8"/>
          <p:cNvSpPr txBox="1"/>
          <p:nvPr/>
        </p:nvSpPr>
        <p:spPr>
          <a:xfrm>
            <a:off x="424894" y="174813"/>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7"/>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5"/>
          </p:nvPr>
        </p:nvSpPr>
        <p:spPr>
          <a:xfrm>
            <a:off x="6803136" y="2381663"/>
            <a:ext cx="2057400" cy="418795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8"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53000" y="3995738"/>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6"/>
            <a:ext cx="1537447" cy="365125"/>
          </a:xfrm>
        </p:spPr>
        <p:txBody>
          <a:bodyPr/>
          <a:lstStyle/>
          <a:p>
            <a:fld id="{A636B9BC-B581-9A42-B48A-DAA2E6AA659D}" type="datetimeFigureOut">
              <a:rPr lang="en-US" smtClean="0"/>
              <a:t>08/09/2019</a:t>
            </a:fld>
            <a:endParaRPr lang="en-US"/>
          </a:p>
        </p:txBody>
      </p:sp>
      <p:sp>
        <p:nvSpPr>
          <p:cNvPr id="6" name="Footer Placeholder 5"/>
          <p:cNvSpPr>
            <a:spLocks noGrp="1"/>
          </p:cNvSpPr>
          <p:nvPr>
            <p:ph type="ftr" sz="quarter" idx="11"/>
          </p:nvPr>
        </p:nvSpPr>
        <p:spPr>
          <a:xfrm>
            <a:off x="4191000" y="6423586"/>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6C9DA50F-5713-184F-A9F4-6B236A18DBB5}" type="slidenum">
              <a:rPr lang="en-US" smtClean="0"/>
              <a:t>‹#›</a:t>
            </a:fld>
            <a:endParaRPr lang="en-US"/>
          </a:p>
        </p:txBody>
      </p:sp>
      <p:sp>
        <p:nvSpPr>
          <p:cNvPr id="10" name="TextBox 9"/>
          <p:cNvSpPr txBox="1"/>
          <p:nvPr/>
        </p:nvSpPr>
        <p:spPr>
          <a:xfrm>
            <a:off x="4750361" y="3370731"/>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8"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36B9BC-B581-9A42-B48A-DAA2E6AA659D}" type="datetimeFigureOut">
              <a:rPr lang="en-US" smtClean="0"/>
              <a:t>08/09/2019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DA50F-5713-184F-A9F4-6B236A18DB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3" y="282575"/>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36B9BC-B581-9A42-B48A-DAA2E6AA659D}" type="datetimeFigureOut">
              <a:rPr lang="en-US" smtClean="0"/>
              <a:t>08/09/2019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DA50F-5713-184F-A9F4-6B236A18DBB5}" type="slidenum">
              <a:rPr lang="en-US" smtClean="0"/>
              <a:t>‹#›</a:t>
            </a:fld>
            <a:endParaRPr lang="en-US"/>
          </a:p>
        </p:txBody>
      </p:sp>
      <p:sp>
        <p:nvSpPr>
          <p:cNvPr id="9" name="TextBox 8"/>
          <p:cNvSpPr txBox="1"/>
          <p:nvPr/>
        </p:nvSpPr>
        <p:spPr>
          <a:xfrm>
            <a:off x="223188"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5"/>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3"/>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7"/>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36B9BC-B581-9A42-B48A-DAA2E6AA659D}" type="datetimeFigureOut">
              <a:rPr lang="en-US" smtClean="0"/>
              <a:t>08/09/2019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DA50F-5713-184F-A9F4-6B236A18DBB5}" type="slidenum">
              <a:rPr lang="en-US" smtClean="0"/>
              <a:t>‹#›</a:t>
            </a:fld>
            <a:endParaRPr lang="en-US"/>
          </a:p>
        </p:txBody>
      </p:sp>
      <p:sp>
        <p:nvSpPr>
          <p:cNvPr id="9" name="TextBox 8"/>
          <p:cNvSpPr txBox="1"/>
          <p:nvPr/>
        </p:nvSpPr>
        <p:spPr>
          <a:xfrm rot="16200000">
            <a:off x="8593112"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7" y="134471"/>
            <a:ext cx="7556313" cy="995083"/>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36B9BC-B581-9A42-B48A-DAA2E6AA659D}" type="datetimeFigureOut">
              <a:rPr lang="en-US" smtClean="0"/>
              <a:t>08/09/2019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DA50F-5713-184F-A9F4-6B236A18DBB5}" type="slidenum">
              <a:rPr lang="en-US" smtClean="0"/>
              <a:t>‹#›</a:t>
            </a:fld>
            <a:endParaRPr lang="en-US"/>
          </a:p>
        </p:txBody>
      </p:sp>
      <p:sp>
        <p:nvSpPr>
          <p:cNvPr id="9" name="TextBox 8"/>
          <p:cNvSpPr txBox="1"/>
          <p:nvPr/>
        </p:nvSpPr>
        <p:spPr>
          <a:xfrm>
            <a:off x="223188"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4"/>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1"/>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601"/>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1"/>
            <a:ext cx="1232647" cy="365125"/>
          </a:xfrm>
        </p:spPr>
        <p:txBody>
          <a:bodyPr/>
          <a:lstStyle>
            <a:lvl1pPr algn="l">
              <a:defRPr/>
            </a:lvl1pPr>
          </a:lstStyle>
          <a:p>
            <a:fld id="{A636B9BC-B581-9A42-B48A-DAA2E6AA659D}" type="datetimeFigureOut">
              <a:rPr lang="en-US" smtClean="0"/>
              <a:t>08/09/2019</a:t>
            </a:fld>
            <a:endParaRPr lang="en-US"/>
          </a:p>
        </p:txBody>
      </p:sp>
      <p:sp>
        <p:nvSpPr>
          <p:cNvPr id="5" name="Footer Placeholder 4"/>
          <p:cNvSpPr>
            <a:spLocks noGrp="1"/>
          </p:cNvSpPr>
          <p:nvPr>
            <p:ph type="ftr" sz="quarter" idx="11"/>
          </p:nvPr>
        </p:nvSpPr>
        <p:spPr>
          <a:xfrm>
            <a:off x="6311153" y="6425641"/>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779496"/>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4" y="174813"/>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2"/>
            <a:ext cx="8200930" cy="63452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1"/>
            <a:ext cx="5638800" cy="1362074"/>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1"/>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5"/>
            <a:ext cx="1474694" cy="365125"/>
          </a:xfrm>
        </p:spPr>
        <p:txBody>
          <a:bodyPr/>
          <a:lstStyle>
            <a:lvl1pPr algn="l">
              <a:defRPr>
                <a:solidFill>
                  <a:schemeClr val="bg1"/>
                </a:solidFill>
              </a:defRPr>
            </a:lvl1pPr>
          </a:lstStyle>
          <a:p>
            <a:fld id="{A636B9BC-B581-9A42-B48A-DAA2E6AA659D}" type="datetimeFigureOut">
              <a:rPr lang="en-US" smtClean="0"/>
              <a:t>08/09/2019</a:t>
            </a:fld>
            <a:endParaRPr lang="en-US"/>
          </a:p>
        </p:txBody>
      </p:sp>
      <p:sp>
        <p:nvSpPr>
          <p:cNvPr id="5" name="Footer Placeholder 4"/>
          <p:cNvSpPr>
            <a:spLocks noGrp="1"/>
          </p:cNvSpPr>
          <p:nvPr>
            <p:ph type="ftr" sz="quarter" idx="11"/>
          </p:nvPr>
        </p:nvSpPr>
        <p:spPr>
          <a:xfrm>
            <a:off x="2286000" y="6248775"/>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5"/>
            <a:ext cx="554038" cy="365125"/>
          </a:xfrm>
        </p:spPr>
        <p:txBody>
          <a:bodyPr/>
          <a:lstStyle/>
          <a:p>
            <a:fld id="{6C9DA50F-5713-184F-A9F4-6B236A18DBB5}" type="slidenum">
              <a:rPr lang="en-US" smtClean="0"/>
              <a:t>‹#›</a:t>
            </a:fld>
            <a:endParaRPr lang="en-US"/>
          </a:p>
        </p:txBody>
      </p:sp>
      <p:sp>
        <p:nvSpPr>
          <p:cNvPr id="8" name="TextBox 7"/>
          <p:cNvSpPr txBox="1"/>
          <p:nvPr/>
        </p:nvSpPr>
        <p:spPr>
          <a:xfrm>
            <a:off x="2003615" y="3110756"/>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3" y="228602"/>
            <a:ext cx="212725" cy="63452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3" y="282575"/>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5"/>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8"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4"/>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4"/>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36B9BC-B581-9A42-B48A-DAA2E6AA659D}" type="datetimeFigureOut">
              <a:rPr lang="en-US" smtClean="0"/>
              <a:t>08/09/2019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DA50F-5713-184F-A9F4-6B236A18DB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8"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636B9BC-B581-9A42-B48A-DAA2E6AA659D}" type="datetimeFigureOut">
              <a:rPr lang="en-US" smtClean="0"/>
              <a:t>08/09/2019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9DA50F-5713-184F-A9F4-6B236A18DBB5}" type="slidenum">
              <a:rPr lang="en-US" smtClean="0"/>
              <a:t>‹#›</a:t>
            </a:fld>
            <a:endParaRPr lang="en-US"/>
          </a:p>
        </p:txBody>
      </p:sp>
      <p:sp>
        <p:nvSpPr>
          <p:cNvPr id="3" name="Text Placeholder 2"/>
          <p:cNvSpPr>
            <a:spLocks noGrp="1"/>
          </p:cNvSpPr>
          <p:nvPr>
            <p:ph type="body" idx="1"/>
          </p:nvPr>
        </p:nvSpPr>
        <p:spPr>
          <a:xfrm>
            <a:off x="497541" y="2070849"/>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9"/>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8"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20"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36B9BC-B581-9A42-B48A-DAA2E6AA659D}" type="datetimeFigureOut">
              <a:rPr lang="en-US" smtClean="0"/>
              <a:t>08/09/2019</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20"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5"/>
            <a:ext cx="554038" cy="365125"/>
          </a:xfrm>
        </p:spPr>
        <p:txBody>
          <a:bodyPr/>
          <a:lstStyle/>
          <a:p>
            <a:fld id="{6C9DA50F-5713-184F-A9F4-6B236A18DB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8"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36B9BC-B581-9A42-B48A-DAA2E6AA659D}" type="datetimeFigureOut">
              <a:rPr lang="en-US" smtClean="0"/>
              <a:t>08/09/2019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DA50F-5713-184F-A9F4-6B236A18DBB5}" type="slidenum">
              <a:rPr lang="en-US" smtClean="0"/>
              <a:t>‹#›</a:t>
            </a:fld>
            <a:endParaRPr lang="en-US"/>
          </a:p>
        </p:txBody>
      </p:sp>
      <p:sp>
        <p:nvSpPr>
          <p:cNvPr id="11" name="Content Placeholder 2"/>
          <p:cNvSpPr>
            <a:spLocks noGrp="1"/>
          </p:cNvSpPr>
          <p:nvPr>
            <p:ph sz="half" idx="15"/>
          </p:nvPr>
        </p:nvSpPr>
        <p:spPr>
          <a:xfrm>
            <a:off x="498518" y="1985964"/>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7" y="484094"/>
            <a:ext cx="7556313" cy="1116107"/>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7" y="1981201"/>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6"/>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A636B9BC-B581-9A42-B48A-DAA2E6AA659D}" type="datetimeFigureOut">
              <a:rPr lang="en-US" smtClean="0"/>
              <a:t>08/09/2019</a:t>
            </a:fld>
            <a:endParaRPr lang="en-US"/>
          </a:p>
        </p:txBody>
      </p:sp>
      <p:sp>
        <p:nvSpPr>
          <p:cNvPr id="5" name="Footer Placeholder 4"/>
          <p:cNvSpPr>
            <a:spLocks noGrp="1"/>
          </p:cNvSpPr>
          <p:nvPr>
            <p:ph type="ftr" sz="quarter" idx="3"/>
          </p:nvPr>
        </p:nvSpPr>
        <p:spPr>
          <a:xfrm>
            <a:off x="201706" y="6423586"/>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5"/>
            <a:ext cx="554038" cy="365125"/>
          </a:xfrm>
          <a:prstGeom prst="rect">
            <a:avLst/>
          </a:prstGeom>
        </p:spPr>
        <p:txBody>
          <a:bodyPr vert="horz" lIns="91440" tIns="45720" rIns="91440" bIns="45720" rtlCol="0" anchor="ctr"/>
          <a:lstStyle>
            <a:lvl1pPr algn="r">
              <a:defRPr sz="1400">
                <a:solidFill>
                  <a:schemeClr val="bg1"/>
                </a:solidFill>
              </a:defRPr>
            </a:lvl1pPr>
          </a:lstStyle>
          <a:p>
            <a:fld id="{6C9DA50F-5713-184F-A9F4-6B236A18DBB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hyperlink" Target="mailto:amraproductions@gmail.com" TargetMode="External"/><Relationship Id="rId1" Type="http://schemas.openxmlformats.org/officeDocument/2006/relationships/slideLayout" Target="../slideLayouts/slideLayout17.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17.xml"/><Relationship Id="rId2"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1.jpg"/><Relationship Id="rId1" Type="http://schemas.openxmlformats.org/officeDocument/2006/relationships/slideLayout" Target="../slideLayouts/slideLayout17.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6.jpg"/><Relationship Id="rId1" Type="http://schemas.openxmlformats.org/officeDocument/2006/relationships/slideLayout" Target="../slideLayouts/slideLayout16.xml"/><Relationship Id="rId2"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1" Type="http://schemas.openxmlformats.org/officeDocument/2006/relationships/slideLayout" Target="../slideLayouts/slideLayout17.xml"/><Relationship Id="rId2"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9.xml"/><Relationship Id="rId2"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mailto:amraproductions@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chemeClr val="accent3"/>
                </a:solidFill>
              </a:rPr>
              <a:t>African Heritage </a:t>
            </a:r>
            <a:r>
              <a:rPr lang="en-US" dirty="0">
                <a:solidFill>
                  <a:schemeClr val="accent3"/>
                </a:solidFill>
              </a:rPr>
              <a:t>S</a:t>
            </a:r>
            <a:r>
              <a:rPr lang="en-US" dirty="0" smtClean="0">
                <a:solidFill>
                  <a:schemeClr val="accent3"/>
                </a:solidFill>
              </a:rPr>
              <a:t>eason</a:t>
            </a:r>
            <a:endParaRPr lang="en-US" dirty="0">
              <a:solidFill>
                <a:schemeClr val="accent3"/>
              </a:solidFill>
            </a:endParaRPr>
          </a:p>
        </p:txBody>
      </p:sp>
      <p:sp>
        <p:nvSpPr>
          <p:cNvPr id="3" name="Subtitle 2"/>
          <p:cNvSpPr>
            <a:spLocks noGrp="1"/>
          </p:cNvSpPr>
          <p:nvPr>
            <p:ph type="subTitle" idx="1"/>
          </p:nvPr>
        </p:nvSpPr>
        <p:spPr>
          <a:xfrm>
            <a:off x="4800600" y="5384801"/>
            <a:ext cx="4038600" cy="748553"/>
          </a:xfrm>
        </p:spPr>
        <p:txBody>
          <a:bodyPr>
            <a:noAutofit/>
          </a:bodyPr>
          <a:lstStyle/>
          <a:p>
            <a:r>
              <a:rPr lang="en-US" sz="1800" dirty="0" smtClean="0">
                <a:solidFill>
                  <a:schemeClr val="tx1"/>
                </a:solidFill>
              </a:rPr>
              <a:t>Black history month – modern and ancient visions of AFRICA and the African Diaspora</a:t>
            </a:r>
            <a:endParaRPr lang="en-US" sz="1800" dirty="0">
              <a:solidFill>
                <a:schemeClr val="tx1"/>
              </a:solidFill>
            </a:endParaRPr>
          </a:p>
        </p:txBody>
      </p:sp>
      <p:pic>
        <p:nvPicPr>
          <p:cNvPr id="5" name="Picture 4" descr="african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180" y="2349499"/>
            <a:ext cx="1948972" cy="2047845"/>
          </a:xfrm>
          <a:prstGeom prst="rect">
            <a:avLst/>
          </a:prstGeom>
        </p:spPr>
      </p:pic>
      <p:sp>
        <p:nvSpPr>
          <p:cNvPr id="7" name="Rectangle 6"/>
          <p:cNvSpPr/>
          <p:nvPr/>
        </p:nvSpPr>
        <p:spPr>
          <a:xfrm>
            <a:off x="355600" y="2150575"/>
            <a:ext cx="4025900" cy="2246769"/>
          </a:xfrm>
          <a:prstGeom prst="rect">
            <a:avLst/>
          </a:prstGeom>
          <a:noFill/>
        </p:spPr>
        <p:txBody>
          <a:bodyPr wrap="square" lIns="91440" tIns="45720" rIns="91440" bIns="45720">
            <a:spAutoFit/>
          </a:bodyPr>
          <a:lstStyle/>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AFRICAN ARTS WORKSHOPS               4 SCHOOLS, COLLEGES AND UNIVERSITIES</a:t>
            </a:r>
            <a:endParaRPr lang="en-US"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 name="Picture 9" descr="AMRA Production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444501"/>
            <a:ext cx="3810000" cy="1384300"/>
          </a:xfrm>
          <a:prstGeom prst="rect">
            <a:avLst/>
          </a:prstGeom>
        </p:spPr>
      </p:pic>
      <p:sp>
        <p:nvSpPr>
          <p:cNvPr id="15" name="TextBox 14"/>
          <p:cNvSpPr txBox="1"/>
          <p:nvPr/>
        </p:nvSpPr>
        <p:spPr>
          <a:xfrm>
            <a:off x="254000" y="4624668"/>
            <a:ext cx="4127500" cy="1015663"/>
          </a:xfrm>
          <a:prstGeom prst="rect">
            <a:avLst/>
          </a:prstGeom>
          <a:noFill/>
        </p:spPr>
        <p:txBody>
          <a:bodyPr wrap="square" rtlCol="0">
            <a:spAutoFit/>
          </a:bodyPr>
          <a:lstStyle/>
          <a:p>
            <a:r>
              <a:rPr lang="en-US" dirty="0" smtClean="0"/>
              <a:t>Call or email  now for bookings </a:t>
            </a:r>
          </a:p>
          <a:p>
            <a:r>
              <a:rPr lang="en-US" dirty="0" smtClean="0"/>
              <a:t>Tel: Tel</a:t>
            </a:r>
            <a:r>
              <a:rPr lang="en-US" sz="2400" dirty="0" smtClean="0"/>
              <a:t>: 07402 953987</a:t>
            </a:r>
          </a:p>
          <a:p>
            <a:r>
              <a:rPr lang="en-US" dirty="0" smtClean="0"/>
              <a:t>E: amraproductions@gmail.com</a:t>
            </a:r>
            <a:endParaRPr lang="en-US" dirty="0"/>
          </a:p>
        </p:txBody>
      </p:sp>
      <p:sp>
        <p:nvSpPr>
          <p:cNvPr id="16" name="TextBox 15"/>
          <p:cNvSpPr txBox="1"/>
          <p:nvPr/>
        </p:nvSpPr>
        <p:spPr>
          <a:xfrm>
            <a:off x="1358900" y="1692343"/>
            <a:ext cx="3238500" cy="369332"/>
          </a:xfrm>
          <a:prstGeom prst="rect">
            <a:avLst/>
          </a:prstGeom>
          <a:noFill/>
        </p:spPr>
        <p:txBody>
          <a:bodyPr wrap="square" rtlCol="0">
            <a:spAutoFit/>
          </a:bodyPr>
          <a:lstStyle/>
          <a:p>
            <a:r>
              <a:rPr lang="en-US" dirty="0" smtClean="0"/>
              <a:t>www.amraproductions.com</a:t>
            </a:r>
            <a:endParaRPr lang="en-US" dirty="0"/>
          </a:p>
        </p:txBody>
      </p:sp>
    </p:spTree>
    <p:extLst>
      <p:ext uri="{BB962C8B-B14F-4D97-AF65-F5344CB8AC3E}">
        <p14:creationId xmlns:p14="http://schemas.microsoft.com/office/powerpoint/2010/main" val="38391058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chemeClr val="accent3"/>
                </a:solidFill>
              </a:rPr>
              <a:t>African Heritage </a:t>
            </a:r>
            <a:r>
              <a:rPr lang="en-US" dirty="0">
                <a:solidFill>
                  <a:schemeClr val="accent3"/>
                </a:solidFill>
              </a:rPr>
              <a:t>S</a:t>
            </a:r>
            <a:r>
              <a:rPr lang="en-US" dirty="0" smtClean="0">
                <a:solidFill>
                  <a:schemeClr val="accent3"/>
                </a:solidFill>
              </a:rPr>
              <a:t>eason</a:t>
            </a:r>
            <a:endParaRPr lang="en-US" dirty="0">
              <a:solidFill>
                <a:schemeClr val="accent3"/>
              </a:solidFill>
            </a:endParaRPr>
          </a:p>
        </p:txBody>
      </p:sp>
      <p:sp>
        <p:nvSpPr>
          <p:cNvPr id="3" name="Subtitle 2"/>
          <p:cNvSpPr>
            <a:spLocks noGrp="1"/>
          </p:cNvSpPr>
          <p:nvPr>
            <p:ph type="subTitle" idx="1"/>
          </p:nvPr>
        </p:nvSpPr>
        <p:spPr>
          <a:xfrm>
            <a:off x="4800600" y="5384801"/>
            <a:ext cx="4038600" cy="748553"/>
          </a:xfrm>
        </p:spPr>
        <p:txBody>
          <a:bodyPr>
            <a:noAutofit/>
          </a:bodyPr>
          <a:lstStyle/>
          <a:p>
            <a:r>
              <a:rPr lang="en-US" sz="1800" dirty="0" smtClean="0">
                <a:solidFill>
                  <a:schemeClr val="tx1"/>
                </a:solidFill>
              </a:rPr>
              <a:t>Black history month – modern and ancient visions of AFRICA and the African Diaspora</a:t>
            </a:r>
            <a:endParaRPr lang="en-US" sz="1800" dirty="0">
              <a:solidFill>
                <a:schemeClr val="tx1"/>
              </a:solidFill>
            </a:endParaRPr>
          </a:p>
        </p:txBody>
      </p:sp>
      <p:pic>
        <p:nvPicPr>
          <p:cNvPr id="5" name="Picture 4" descr="african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180" y="2349499"/>
            <a:ext cx="1948972" cy="2047845"/>
          </a:xfrm>
          <a:prstGeom prst="rect">
            <a:avLst/>
          </a:prstGeom>
        </p:spPr>
      </p:pic>
      <p:sp>
        <p:nvSpPr>
          <p:cNvPr id="7" name="Rectangle 6"/>
          <p:cNvSpPr/>
          <p:nvPr/>
        </p:nvSpPr>
        <p:spPr>
          <a:xfrm>
            <a:off x="355600" y="2150575"/>
            <a:ext cx="4025900" cy="2246769"/>
          </a:xfrm>
          <a:prstGeom prst="rect">
            <a:avLst/>
          </a:prstGeom>
          <a:noFill/>
        </p:spPr>
        <p:txBody>
          <a:bodyPr wrap="square" lIns="91440" tIns="45720" rIns="91440" bIns="45720">
            <a:spAutoFit/>
          </a:bodyPr>
          <a:lstStyle/>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AFRICAN ARTS WORKSHOPS               4 SCHOOLS, COLLEGES AND UNIVERSITIES</a:t>
            </a:r>
            <a:endParaRPr lang="en-US"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 name="Picture 9" descr="AMRA Production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444501"/>
            <a:ext cx="3810000" cy="1384300"/>
          </a:xfrm>
          <a:prstGeom prst="rect">
            <a:avLst/>
          </a:prstGeom>
        </p:spPr>
      </p:pic>
      <p:sp>
        <p:nvSpPr>
          <p:cNvPr id="15" name="TextBox 14"/>
          <p:cNvSpPr txBox="1"/>
          <p:nvPr/>
        </p:nvSpPr>
        <p:spPr>
          <a:xfrm>
            <a:off x="254000" y="4624668"/>
            <a:ext cx="4127500" cy="1015663"/>
          </a:xfrm>
          <a:prstGeom prst="rect">
            <a:avLst/>
          </a:prstGeom>
          <a:noFill/>
        </p:spPr>
        <p:txBody>
          <a:bodyPr wrap="square" rtlCol="0">
            <a:spAutoFit/>
          </a:bodyPr>
          <a:lstStyle/>
          <a:p>
            <a:r>
              <a:rPr lang="en-US" dirty="0" smtClean="0"/>
              <a:t>Call or email  now for bookings </a:t>
            </a:r>
          </a:p>
          <a:p>
            <a:r>
              <a:rPr lang="en-US" dirty="0" smtClean="0"/>
              <a:t>Tel: Tel</a:t>
            </a:r>
            <a:r>
              <a:rPr lang="en-US" sz="2400" dirty="0" smtClean="0"/>
              <a:t>: 07402 953987</a:t>
            </a:r>
          </a:p>
          <a:p>
            <a:r>
              <a:rPr lang="en-US" dirty="0" smtClean="0"/>
              <a:t>E: amraproductions@gmail.com</a:t>
            </a:r>
            <a:endParaRPr lang="en-US" dirty="0"/>
          </a:p>
        </p:txBody>
      </p:sp>
      <p:sp>
        <p:nvSpPr>
          <p:cNvPr id="16" name="TextBox 15"/>
          <p:cNvSpPr txBox="1"/>
          <p:nvPr/>
        </p:nvSpPr>
        <p:spPr>
          <a:xfrm>
            <a:off x="1358900" y="1692343"/>
            <a:ext cx="3238500" cy="369332"/>
          </a:xfrm>
          <a:prstGeom prst="rect">
            <a:avLst/>
          </a:prstGeom>
          <a:noFill/>
        </p:spPr>
        <p:txBody>
          <a:bodyPr wrap="square" rtlCol="0">
            <a:spAutoFit/>
          </a:bodyPr>
          <a:lstStyle/>
          <a:p>
            <a:r>
              <a:rPr lang="en-US" dirty="0" smtClean="0"/>
              <a:t>www.amraproductions.com</a:t>
            </a:r>
            <a:endParaRPr lang="en-US" dirty="0"/>
          </a:p>
        </p:txBody>
      </p:sp>
    </p:spTree>
    <p:extLst>
      <p:ext uri="{BB962C8B-B14F-4D97-AF65-F5344CB8AC3E}">
        <p14:creationId xmlns:p14="http://schemas.microsoft.com/office/powerpoint/2010/main" val="32518177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solidFill>
                  <a:schemeClr val="accent3"/>
                </a:solidFill>
              </a:rPr>
              <a:t>OCTOBER </a:t>
            </a:r>
            <a:br>
              <a:rPr lang="en-US" dirty="0" smtClean="0">
                <a:solidFill>
                  <a:schemeClr val="accent3"/>
                </a:solidFill>
              </a:rPr>
            </a:br>
            <a:endParaRPr lang="en-US" dirty="0">
              <a:solidFill>
                <a:schemeClr val="accent3"/>
              </a:solidFill>
            </a:endParaRPr>
          </a:p>
        </p:txBody>
      </p:sp>
      <p:sp>
        <p:nvSpPr>
          <p:cNvPr id="3" name="Content Placeholder 2"/>
          <p:cNvSpPr>
            <a:spLocks noGrp="1"/>
          </p:cNvSpPr>
          <p:nvPr>
            <p:ph idx="1"/>
          </p:nvPr>
        </p:nvSpPr>
        <p:spPr>
          <a:xfrm>
            <a:off x="498477" y="1981201"/>
            <a:ext cx="7794623" cy="4144963"/>
          </a:xfrm>
        </p:spPr>
        <p:txBody>
          <a:bodyPr/>
          <a:lstStyle/>
          <a:p>
            <a:pPr marL="0" indent="0">
              <a:buNone/>
            </a:pPr>
            <a:r>
              <a:rPr lang="en-US" dirty="0" smtClean="0"/>
              <a:t>Black History has been celebrated across the UK for many years, each year growing from strength to strength. BLACK HISTORY MONTH or preferred term AFRICAN HERITAGE MONTH is a time when schools highlight and celebrate the achievements of African people and African culture in our communities.</a:t>
            </a:r>
          </a:p>
          <a:p>
            <a:pPr marL="0" indent="0">
              <a:buNone/>
            </a:pPr>
            <a:r>
              <a:rPr lang="en-US" dirty="0" smtClean="0"/>
              <a:t>This year AMRA will be offering a fabulous collection of expressive arts workshops aimed at children and young people of all ages. </a:t>
            </a:r>
            <a:r>
              <a:rPr lang="en-US" dirty="0"/>
              <a:t> </a:t>
            </a:r>
            <a:r>
              <a:rPr lang="en-US" dirty="0" smtClean="0"/>
              <a:t>Amra’s celebration of African arts and cultural awareness is an exploration into African and Caribbean performing arts, utilizing a vast range of African art forms such as DRUMMING, SONG, DANCE and every more popular STORYTELLING. </a:t>
            </a:r>
            <a:endParaRPr lang="en-US" dirty="0"/>
          </a:p>
        </p:txBody>
      </p:sp>
      <p:pic>
        <p:nvPicPr>
          <p:cNvPr id="5" name="Picture 4" descr="flag-string-native-spirit-mini-gye-nyame-KA-MS5_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7" y="351506"/>
            <a:ext cx="1091378" cy="1121694"/>
          </a:xfrm>
          <a:prstGeom prst="rect">
            <a:avLst/>
          </a:prstGeom>
        </p:spPr>
      </p:pic>
    </p:spTree>
    <p:extLst>
      <p:ext uri="{BB962C8B-B14F-4D97-AF65-F5344CB8AC3E}">
        <p14:creationId xmlns:p14="http://schemas.microsoft.com/office/powerpoint/2010/main" val="99354260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94" y="2267713"/>
            <a:ext cx="4016633" cy="1466088"/>
          </a:xfrm>
        </p:spPr>
        <p:txBody>
          <a:bodyPr/>
          <a:lstStyle/>
          <a:p>
            <a:r>
              <a:rPr lang="en-US" dirty="0" smtClean="0">
                <a:solidFill>
                  <a:srgbClr val="FF6600"/>
                </a:solidFill>
              </a:rPr>
              <a:t>AIMS &amp; OBJECTIVES</a:t>
            </a:r>
            <a:endParaRPr lang="en-US" dirty="0">
              <a:solidFill>
                <a:srgbClr val="FF6600"/>
              </a:solidFill>
            </a:endParaRPr>
          </a:p>
        </p:txBody>
      </p:sp>
      <p:sp>
        <p:nvSpPr>
          <p:cNvPr id="4" name="Text Placeholder 3"/>
          <p:cNvSpPr>
            <a:spLocks noGrp="1"/>
          </p:cNvSpPr>
          <p:nvPr>
            <p:ph type="body" sz="half" idx="2"/>
          </p:nvPr>
        </p:nvSpPr>
        <p:spPr/>
        <p:txBody>
          <a:bodyPr>
            <a:noAutofit/>
          </a:bodyPr>
          <a:lstStyle/>
          <a:p>
            <a:r>
              <a:rPr lang="en-US" sz="1600" dirty="0" smtClean="0"/>
              <a:t>To explore the historical, contemporary, cultural, geographical and social importance of music, dance, theatre arts and its value, significance in modern day. These productions will enable the participant to gain an insight into the history, traditional and modern culture and a knowledge of the general context of the arts in the African Continent and practical experience of these art forms. </a:t>
            </a:r>
            <a:endParaRPr lang="en-US" sz="1600" dirty="0"/>
          </a:p>
        </p:txBody>
      </p:sp>
      <p:pic>
        <p:nvPicPr>
          <p:cNvPr id="8" name="Picture Placeholder 7" descr="0_0_0_0_206_138_csupload_35415222_larg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221" r="16221"/>
          <a:stretch>
            <a:fillRect/>
          </a:stretch>
        </p:blipFill>
        <p:spPr/>
      </p:pic>
      <p:pic>
        <p:nvPicPr>
          <p:cNvPr id="9" name="Picture Placeholder 8" descr="0_0_0_0_145_98_csupload_35416199_large.jp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978" r="15978"/>
          <a:stretch>
            <a:fillRect/>
          </a:stretch>
        </p:blipFill>
        <p:spPr/>
      </p:pic>
      <p:pic>
        <p:nvPicPr>
          <p:cNvPr id="10" name="Picture Placeholder 9" descr="0_0_0_0_250_170_csupload_35415987_large.jpg"/>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33296" r="33296"/>
          <a:stretch>
            <a:fillRect/>
          </a:stretch>
        </p:blipFill>
        <p:spPr/>
      </p:pic>
      <p:sp>
        <p:nvSpPr>
          <p:cNvPr id="12" name="TextBox 11"/>
          <p:cNvSpPr txBox="1"/>
          <p:nvPr/>
        </p:nvSpPr>
        <p:spPr>
          <a:xfrm>
            <a:off x="4624388" y="4635500"/>
            <a:ext cx="2057400" cy="1815882"/>
          </a:xfrm>
          <a:prstGeom prst="rect">
            <a:avLst/>
          </a:prstGeom>
          <a:noFill/>
        </p:spPr>
        <p:txBody>
          <a:bodyPr wrap="square" rtlCol="0">
            <a:spAutoFit/>
          </a:bodyPr>
          <a:lstStyle/>
          <a:p>
            <a:r>
              <a:rPr lang="en-US" sz="1600" dirty="0" smtClean="0"/>
              <a:t>We value the local element of our work, with the effect of increasing awareness and access across all boundaries</a:t>
            </a:r>
          </a:p>
        </p:txBody>
      </p:sp>
      <p:sp>
        <p:nvSpPr>
          <p:cNvPr id="13" name="TextBox 12"/>
          <p:cNvSpPr txBox="1"/>
          <p:nvPr/>
        </p:nvSpPr>
        <p:spPr>
          <a:xfrm>
            <a:off x="533400" y="533400"/>
            <a:ext cx="3590458" cy="1292662"/>
          </a:xfrm>
          <a:prstGeom prst="rect">
            <a:avLst/>
          </a:prstGeom>
          <a:noFill/>
        </p:spPr>
        <p:txBody>
          <a:bodyPr wrap="none" rtlCol="0">
            <a:spAutoFit/>
          </a:bodyPr>
          <a:lstStyle/>
          <a:p>
            <a:r>
              <a:rPr lang="en-US" dirty="0" smtClean="0"/>
              <a:t>Call or email  now for bookings </a:t>
            </a:r>
          </a:p>
          <a:p>
            <a:r>
              <a:rPr lang="en-US" dirty="0" smtClean="0"/>
              <a:t>Tel</a:t>
            </a:r>
            <a:r>
              <a:rPr lang="en-US" sz="2400" dirty="0" smtClean="0"/>
              <a:t>: 07402 953987</a:t>
            </a:r>
          </a:p>
          <a:p>
            <a:r>
              <a:rPr lang="en-US" dirty="0" smtClean="0"/>
              <a:t>E: </a:t>
            </a:r>
            <a:r>
              <a:rPr lang="en-US" dirty="0" smtClean="0">
                <a:hlinkClick r:id="rId5"/>
              </a:rPr>
              <a:t>amraproductions@gmail.com</a:t>
            </a:r>
            <a:endParaRPr lang="en-US" dirty="0" smtClean="0"/>
          </a:p>
          <a:p>
            <a:r>
              <a:rPr lang="en-US" dirty="0" smtClean="0"/>
              <a:t>www.amraproductions.com</a:t>
            </a:r>
            <a:endParaRPr lang="en-US" dirty="0"/>
          </a:p>
        </p:txBody>
      </p:sp>
    </p:spTree>
    <p:extLst>
      <p:ext uri="{BB962C8B-B14F-4D97-AF65-F5344CB8AC3E}">
        <p14:creationId xmlns:p14="http://schemas.microsoft.com/office/powerpoint/2010/main" val="27513860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96" y="298451"/>
            <a:ext cx="4143632" cy="654050"/>
          </a:xfrm>
        </p:spPr>
        <p:txBody>
          <a:bodyPr>
            <a:normAutofit fontScale="90000"/>
          </a:bodyPr>
          <a:lstStyle/>
          <a:p>
            <a:r>
              <a:rPr lang="en-US" dirty="0" smtClean="0">
                <a:solidFill>
                  <a:srgbClr val="FF6600"/>
                </a:solidFill>
              </a:rPr>
              <a:t>Artistic Director</a:t>
            </a:r>
            <a:br>
              <a:rPr lang="en-US" dirty="0" smtClean="0">
                <a:solidFill>
                  <a:srgbClr val="FF6600"/>
                </a:solidFill>
              </a:rPr>
            </a:br>
            <a:r>
              <a:rPr lang="en-US" dirty="0" smtClean="0">
                <a:solidFill>
                  <a:srgbClr val="FF6600"/>
                </a:solidFill>
              </a:rPr>
              <a:t>Angie Amra Anderson </a:t>
            </a:r>
            <a:r>
              <a:rPr lang="en-US" sz="2000" dirty="0" smtClean="0">
                <a:solidFill>
                  <a:srgbClr val="FF6600"/>
                </a:solidFill>
              </a:rPr>
              <a:t>BA Hons</a:t>
            </a:r>
            <a:endParaRPr lang="en-US" sz="2000" dirty="0">
              <a:solidFill>
                <a:srgbClr val="FF6600"/>
              </a:solidFill>
            </a:endParaRPr>
          </a:p>
        </p:txBody>
      </p:sp>
      <p:sp>
        <p:nvSpPr>
          <p:cNvPr id="3" name="Text Placeholder 2"/>
          <p:cNvSpPr>
            <a:spLocks noGrp="1"/>
          </p:cNvSpPr>
          <p:nvPr>
            <p:ph type="body" sz="half" idx="2"/>
          </p:nvPr>
        </p:nvSpPr>
        <p:spPr>
          <a:xfrm>
            <a:off x="254094" y="952502"/>
            <a:ext cx="4292506" cy="5678626"/>
          </a:xfrm>
        </p:spPr>
        <p:txBody>
          <a:bodyPr>
            <a:noAutofit/>
          </a:bodyPr>
          <a:lstStyle/>
          <a:p>
            <a:r>
              <a:rPr lang="en-US" sz="1200" dirty="0" smtClean="0">
                <a:solidFill>
                  <a:schemeClr val="tx1"/>
                </a:solidFill>
              </a:rPr>
              <a:t>The inspiration and guiding force for this project is Angie Amra Anderson BA Hons. Trained at the SOAS (School of Oriental &amp; African Studies) she has acquired a vast performing experience and is one of the UK’s top African arts practitioners.</a:t>
            </a:r>
          </a:p>
          <a:p>
            <a:r>
              <a:rPr lang="en-US" sz="1200" dirty="0" smtClean="0">
                <a:solidFill>
                  <a:schemeClr val="tx1"/>
                </a:solidFill>
              </a:rPr>
              <a:t>In 1976. she co-founded the award-winning Ekome National Dance Company, which took England and Europe by storm for over a decade. She has been an invited guest/teacher/performer in Europe, Scandinavia, Jamaica, Haiti, Ghana and Nigeria and she is known to thousands of students as a very charismatic teacher and has created a stimulating way of communicating this rich and diverse art form.  </a:t>
            </a:r>
          </a:p>
          <a:p>
            <a:r>
              <a:rPr lang="en-US" sz="1200" dirty="0" smtClean="0">
                <a:solidFill>
                  <a:schemeClr val="tx1"/>
                </a:solidFill>
              </a:rPr>
              <a:t>Her research in African Caribbean and especially African-Cuban art forms left a tremendous emotional and aesthetic experience. As a principal dancer with numerous dance companies, her work gained a new strength and authority from it. Her TV &amp; Film appearances includes The South Bank Show, Highway, A Sailor’s Return, Bacchanal, Ebony, Only Fools &amp; Horses and for BBC Education Music Makers among others.</a:t>
            </a:r>
          </a:p>
          <a:p>
            <a:r>
              <a:rPr lang="en-US" sz="1200" dirty="0" smtClean="0">
                <a:solidFill>
                  <a:schemeClr val="tx1"/>
                </a:solidFill>
              </a:rPr>
              <a:t>Her innumerable records of performances have been with artistes such as Peter Gabriel, Franco, Osibisa and Fela Kuti to name a few. 2016, she continues to receive many accolades including Cultural Ambassador of the Year and Lifetime Achievement Award for Contribution to African Arts</a:t>
            </a:r>
            <a:endParaRPr lang="en-US" sz="1200" dirty="0">
              <a:solidFill>
                <a:schemeClr val="tx1"/>
              </a:solidFill>
            </a:endParaRPr>
          </a:p>
        </p:txBody>
      </p:sp>
      <p:pic>
        <p:nvPicPr>
          <p:cNvPr id="7" name="Picture Placeholder 6" descr="DSC_0426.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445" r="16445"/>
          <a:stretch>
            <a:fillRect/>
          </a:stretch>
        </p:blipFill>
        <p:spPr>
          <a:xfrm>
            <a:off x="4787900" y="279401"/>
            <a:ext cx="2005374" cy="1987549"/>
          </a:xfrm>
        </p:spPr>
      </p:pic>
      <p:pic>
        <p:nvPicPr>
          <p:cNvPr id="8" name="Picture Placeholder 7" descr="189268_2315061954785_3673759_n.jp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568" b="20740"/>
          <a:stretch/>
        </p:blipFill>
        <p:spPr>
          <a:xfrm>
            <a:off x="4787900" y="2266950"/>
            <a:ext cx="2057400" cy="2371725"/>
          </a:xfrm>
        </p:spPr>
      </p:pic>
      <p:pic>
        <p:nvPicPr>
          <p:cNvPr id="9" name="Picture Placeholder 8" descr="11224040_10154215882712892_8223257300551529159_o.jpg"/>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22271" t="-5979" r="45177" b="5979"/>
          <a:stretch/>
        </p:blipFill>
        <p:spPr>
          <a:xfrm>
            <a:off x="6796088" y="2082181"/>
            <a:ext cx="2057400" cy="4435062"/>
          </a:xfrm>
        </p:spPr>
      </p:pic>
      <p:sp>
        <p:nvSpPr>
          <p:cNvPr id="10" name="TextBox 9"/>
          <p:cNvSpPr txBox="1"/>
          <p:nvPr/>
        </p:nvSpPr>
        <p:spPr>
          <a:xfrm>
            <a:off x="4776788" y="4914900"/>
            <a:ext cx="4367212" cy="1754327"/>
          </a:xfrm>
          <a:prstGeom prst="rect">
            <a:avLst/>
          </a:prstGeom>
          <a:noFill/>
        </p:spPr>
        <p:txBody>
          <a:bodyPr wrap="square" rtlCol="0">
            <a:spAutoFit/>
          </a:bodyPr>
          <a:lstStyle/>
          <a:p>
            <a:r>
              <a:rPr lang="en-US" dirty="0" smtClean="0"/>
              <a:t>Angie Amra Anderson</a:t>
            </a:r>
          </a:p>
          <a:p>
            <a:endParaRPr lang="en-US" dirty="0" smtClean="0"/>
          </a:p>
          <a:p>
            <a:r>
              <a:rPr lang="en-US" dirty="0" smtClean="0"/>
              <a:t>Received the 2016 Lifetime Achievement for Contribution to African Arts in the UK</a:t>
            </a:r>
          </a:p>
          <a:p>
            <a:endParaRPr lang="en-US" dirty="0"/>
          </a:p>
        </p:txBody>
      </p:sp>
      <p:sp>
        <p:nvSpPr>
          <p:cNvPr id="12" name="TextBox 11"/>
          <p:cNvSpPr txBox="1"/>
          <p:nvPr/>
        </p:nvSpPr>
        <p:spPr>
          <a:xfrm>
            <a:off x="6796088" y="647700"/>
            <a:ext cx="2057400" cy="1200329"/>
          </a:xfrm>
          <a:prstGeom prst="rect">
            <a:avLst/>
          </a:prstGeom>
          <a:noFill/>
        </p:spPr>
        <p:txBody>
          <a:bodyPr wrap="square" rtlCol="0">
            <a:spAutoFit/>
          </a:bodyPr>
          <a:lstStyle/>
          <a:p>
            <a:pPr algn="ctr"/>
            <a:r>
              <a:rPr lang="en-US" i="1" dirty="0" smtClean="0"/>
              <a:t>Over 40 years</a:t>
            </a:r>
          </a:p>
          <a:p>
            <a:pPr algn="ctr"/>
            <a:r>
              <a:rPr lang="en-US" i="1" dirty="0" smtClean="0"/>
              <a:t>Pioneering African Arts in the UK</a:t>
            </a:r>
            <a:endParaRPr lang="en-US" i="1" dirty="0"/>
          </a:p>
        </p:txBody>
      </p:sp>
    </p:spTree>
    <p:extLst>
      <p:ext uri="{BB962C8B-B14F-4D97-AF65-F5344CB8AC3E}">
        <p14:creationId xmlns:p14="http://schemas.microsoft.com/office/powerpoint/2010/main" val="161374576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94" y="488949"/>
            <a:ext cx="4016633" cy="1162051"/>
          </a:xfrm>
        </p:spPr>
        <p:txBody>
          <a:bodyPr>
            <a:normAutofit fontScale="90000"/>
          </a:bodyPr>
          <a:lstStyle/>
          <a:p>
            <a:r>
              <a:rPr lang="en-US" dirty="0" smtClean="0">
                <a:solidFill>
                  <a:srgbClr val="FF6600"/>
                </a:solidFill>
              </a:rPr>
              <a:t>AMRA’S COMBINED ARTS WORKSHOP (Drumming, Dance &amp; Song)</a:t>
            </a:r>
            <a:endParaRPr lang="en-US" dirty="0">
              <a:solidFill>
                <a:srgbClr val="FF6600"/>
              </a:solidFill>
            </a:endParaRPr>
          </a:p>
        </p:txBody>
      </p:sp>
      <p:sp>
        <p:nvSpPr>
          <p:cNvPr id="3" name="Text Placeholder 2"/>
          <p:cNvSpPr>
            <a:spLocks noGrp="1"/>
          </p:cNvSpPr>
          <p:nvPr>
            <p:ph type="body" sz="half" idx="2"/>
          </p:nvPr>
        </p:nvSpPr>
        <p:spPr>
          <a:xfrm>
            <a:off x="381094" y="1879601"/>
            <a:ext cx="4015304" cy="4292599"/>
          </a:xfrm>
        </p:spPr>
        <p:txBody>
          <a:bodyPr/>
          <a:lstStyle/>
          <a:p>
            <a:r>
              <a:rPr lang="en-US" sz="2000" dirty="0" smtClean="0"/>
              <a:t>An introduction into African and Caribbean art forms, which includes a </a:t>
            </a:r>
            <a:r>
              <a:rPr lang="en-US" sz="2000" dirty="0" smtClean="0">
                <a:solidFill>
                  <a:srgbClr val="FF6600"/>
                </a:solidFill>
              </a:rPr>
              <a:t>performance style demonstration, yet incorporates a workshop within the structure</a:t>
            </a:r>
            <a:r>
              <a:rPr lang="en-US" sz="2000" dirty="0" smtClean="0"/>
              <a:t>. </a:t>
            </a:r>
          </a:p>
          <a:p>
            <a:r>
              <a:rPr lang="en-US" sz="2000" dirty="0" smtClean="0"/>
              <a:t>The session begins with a 15 minutes presentation; proceeded by a session in African dance, drum language and African drumming.</a:t>
            </a:r>
          </a:p>
          <a:p>
            <a:r>
              <a:rPr lang="en-US" sz="2000" dirty="0" smtClean="0">
                <a:solidFill>
                  <a:srgbClr val="FF6600"/>
                </a:solidFill>
              </a:rPr>
              <a:t>All workshops culminated into a performance/sharing by all participants. </a:t>
            </a:r>
          </a:p>
          <a:p>
            <a:endParaRPr lang="en-US" sz="2000" dirty="0">
              <a:solidFill>
                <a:srgbClr val="FF6600"/>
              </a:solidFill>
            </a:endParaRPr>
          </a:p>
          <a:p>
            <a:endParaRPr lang="en-US" dirty="0" smtClean="0"/>
          </a:p>
          <a:p>
            <a:endParaRPr lang="en-US" dirty="0"/>
          </a:p>
        </p:txBody>
      </p:sp>
      <p:pic>
        <p:nvPicPr>
          <p:cNvPr id="7" name="Picture Placeholder 6" descr="0_0_0_0_166_249_csupload_35416091.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975" b="16975"/>
          <a:stretch>
            <a:fillRect/>
          </a:stretch>
        </p:blipFill>
        <p:spPr/>
      </p:pic>
      <p:pic>
        <p:nvPicPr>
          <p:cNvPr id="10" name="Picture Placeholder 9" descr="0_0_0_0_206_138_csupload_35415222_large.jp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247" r="16247"/>
          <a:stretch>
            <a:fillRect/>
          </a:stretch>
        </p:blipFill>
        <p:spPr/>
      </p:pic>
      <p:pic>
        <p:nvPicPr>
          <p:cNvPr id="11" name="Picture Placeholder 10" descr="0_0_0_0_236_170_csupload_35415392_large.jpg"/>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32314" r="32314"/>
          <a:stretch>
            <a:fillRect/>
          </a:stretch>
        </p:blipFill>
        <p:spPr/>
      </p:pic>
      <p:sp>
        <p:nvSpPr>
          <p:cNvPr id="14" name="TextBox 13"/>
          <p:cNvSpPr txBox="1"/>
          <p:nvPr/>
        </p:nvSpPr>
        <p:spPr>
          <a:xfrm>
            <a:off x="4624389" y="4602540"/>
            <a:ext cx="2178748" cy="1938992"/>
          </a:xfrm>
          <a:prstGeom prst="rect">
            <a:avLst/>
          </a:prstGeom>
          <a:noFill/>
        </p:spPr>
        <p:txBody>
          <a:bodyPr wrap="square" rtlCol="0">
            <a:spAutoFit/>
          </a:bodyPr>
          <a:lstStyle/>
          <a:p>
            <a:r>
              <a:rPr lang="en-US" dirty="0" smtClean="0"/>
              <a:t>Call or email  now </a:t>
            </a:r>
          </a:p>
          <a:p>
            <a:r>
              <a:rPr lang="en-US" dirty="0" smtClean="0"/>
              <a:t>for bookings </a:t>
            </a:r>
          </a:p>
          <a:p>
            <a:r>
              <a:rPr lang="en-US" dirty="0" smtClean="0"/>
              <a:t>Tel</a:t>
            </a:r>
            <a:r>
              <a:rPr lang="en-US" sz="2400" dirty="0" smtClean="0"/>
              <a:t>: 07402 953987</a:t>
            </a:r>
          </a:p>
          <a:p>
            <a:r>
              <a:rPr lang="en-US" dirty="0" smtClean="0"/>
              <a:t>amraproductions@gmail.com</a:t>
            </a:r>
            <a:endParaRPr lang="en-US" dirty="0"/>
          </a:p>
        </p:txBody>
      </p:sp>
    </p:spTree>
    <p:extLst>
      <p:ext uri="{BB962C8B-B14F-4D97-AF65-F5344CB8AC3E}">
        <p14:creationId xmlns:p14="http://schemas.microsoft.com/office/powerpoint/2010/main" val="201568428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1409698"/>
            <a:ext cx="5850968" cy="1162051"/>
          </a:xfrm>
        </p:spPr>
        <p:txBody>
          <a:bodyPr>
            <a:normAutofit fontScale="90000"/>
          </a:bodyPr>
          <a:lstStyle/>
          <a:p>
            <a:r>
              <a:rPr lang="en-US" dirty="0" smtClean="0">
                <a:solidFill>
                  <a:srgbClr val="FF6600"/>
                </a:solidFill>
              </a:rPr>
              <a:t>                                                                                             AFRICAN DANCE  WORKSHOPS </a:t>
            </a:r>
            <a:br>
              <a:rPr lang="en-US" dirty="0" smtClean="0">
                <a:solidFill>
                  <a:srgbClr val="FF6600"/>
                </a:solidFill>
              </a:rPr>
            </a:br>
            <a:endParaRPr lang="en-US" dirty="0"/>
          </a:p>
        </p:txBody>
      </p:sp>
      <p:sp>
        <p:nvSpPr>
          <p:cNvPr id="8" name="Text Placeholder 7"/>
          <p:cNvSpPr>
            <a:spLocks noGrp="1"/>
          </p:cNvSpPr>
          <p:nvPr>
            <p:ph type="body" sz="half" idx="2"/>
          </p:nvPr>
        </p:nvSpPr>
        <p:spPr>
          <a:xfrm>
            <a:off x="762000" y="2286000"/>
            <a:ext cx="5448300" cy="3840165"/>
          </a:xfrm>
        </p:spPr>
        <p:txBody>
          <a:bodyPr>
            <a:normAutofit/>
          </a:bodyPr>
          <a:lstStyle/>
          <a:p>
            <a:pPr algn="just"/>
            <a:r>
              <a:rPr lang="en-US" sz="1600" dirty="0" smtClean="0">
                <a:solidFill>
                  <a:schemeClr val="tx1"/>
                </a:solidFill>
              </a:rPr>
              <a:t>The substance of the teaching program is the traditional dances of Africa and the Caribbean. The dances are energetic, graceful and enormously expressive. Each dance has a definite theme and represents an aspect of African life; courtship, initiation into adulthood, trading, war – to name a few. </a:t>
            </a:r>
          </a:p>
          <a:p>
            <a:pPr algn="just"/>
            <a:r>
              <a:rPr lang="en-US" sz="1600" dirty="0" smtClean="0">
                <a:solidFill>
                  <a:schemeClr val="tx1"/>
                </a:solidFill>
              </a:rPr>
              <a:t>The movements of the dances are determined by the rhythm of the drum and thus participation increases musical as well as movement skills. Through gaining competence in the art form students also increases their </a:t>
            </a:r>
            <a:r>
              <a:rPr lang="en-US" sz="1600" b="1" dirty="0" smtClean="0">
                <a:solidFill>
                  <a:srgbClr val="FF6600"/>
                </a:solidFill>
              </a:rPr>
              <a:t>CONCENTRATION, COORDINATION, STRENGTH, FLEXIBILITY, GRACE, RHYTHM SENSE and ACHIEVE MENTAL and PHYSICAL SELF-DISCIPLINE</a:t>
            </a:r>
            <a:endParaRPr lang="en-US" sz="1600" b="1" dirty="0">
              <a:solidFill>
                <a:srgbClr val="FF6600"/>
              </a:solidFill>
            </a:endParaRPr>
          </a:p>
        </p:txBody>
      </p:sp>
      <p:pic>
        <p:nvPicPr>
          <p:cNvPr id="11" name="Picture Placeholder 10" descr="african logo.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5" r="205"/>
          <a:stretch>
            <a:fillRect/>
          </a:stretch>
        </p:blipFill>
        <p:spPr>
          <a:xfrm>
            <a:off x="609600" y="493362"/>
            <a:ext cx="520605" cy="916336"/>
          </a:xfrm>
        </p:spPr>
      </p:pic>
      <p:pic>
        <p:nvPicPr>
          <p:cNvPr id="14" name="Picture Placeholder 13" descr="0_0.36_0.21_0.27_122_177_csupload_21085221_large.jp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5864" b="15864"/>
          <a:stretch>
            <a:fillRect/>
          </a:stretch>
        </p:blipFill>
        <p:spPr>
          <a:xfrm>
            <a:off x="6777037" y="2409825"/>
            <a:ext cx="2057400" cy="2038350"/>
          </a:xfrm>
        </p:spPr>
      </p:pic>
      <p:pic>
        <p:nvPicPr>
          <p:cNvPr id="16" name="Picture 15" descr="dance shot A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737" y="330202"/>
            <a:ext cx="3029472" cy="1409700"/>
          </a:xfrm>
          <a:prstGeom prst="rect">
            <a:avLst/>
          </a:prstGeom>
        </p:spPr>
      </p:pic>
      <p:pic>
        <p:nvPicPr>
          <p:cNvPr id="18" name="Picture 17" descr="39533_1699312281428_3119626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037" y="4479718"/>
            <a:ext cx="2057401" cy="2057401"/>
          </a:xfrm>
          <a:prstGeom prst="rect">
            <a:avLst/>
          </a:prstGeom>
        </p:spPr>
      </p:pic>
      <p:pic>
        <p:nvPicPr>
          <p:cNvPr id="21" name="Picture 20" descr="0_0_0_0_250_170_csupload_35415987_larg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6604" y="241302"/>
            <a:ext cx="2057400" cy="2044698"/>
          </a:xfrm>
          <a:prstGeom prst="rect">
            <a:avLst/>
          </a:prstGeom>
        </p:spPr>
      </p:pic>
    </p:spTree>
    <p:extLst>
      <p:ext uri="{BB962C8B-B14F-4D97-AF65-F5344CB8AC3E}">
        <p14:creationId xmlns:p14="http://schemas.microsoft.com/office/powerpoint/2010/main" val="195273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8" descr="0_0_0_0_106_147_csupload_35416410_large.jpg"/>
          <p:cNvPicPr>
            <a:picLocks noChangeAspect="1"/>
          </p:cNvPicPr>
          <p:nvPr/>
        </p:nvPicPr>
        <p:blipFill rotWithShape="1">
          <a:blip r:embed="rId2">
            <a:extLst>
              <a:ext uri="{28A0092B-C50C-407E-A947-70E740481C1C}">
                <a14:useLocalDpi xmlns:a14="http://schemas.microsoft.com/office/drawing/2010/main" val="0"/>
              </a:ext>
            </a:extLst>
          </a:blip>
          <a:srcRect b="2466"/>
          <a:stretch/>
        </p:blipFill>
        <p:spPr>
          <a:xfrm>
            <a:off x="381094" y="368300"/>
            <a:ext cx="4010025" cy="6108700"/>
          </a:xfrm>
          <a:prstGeom prst="rect">
            <a:avLst/>
          </a:prstGeom>
        </p:spPr>
      </p:pic>
      <p:sp>
        <p:nvSpPr>
          <p:cNvPr id="2" name="Title 1"/>
          <p:cNvSpPr>
            <a:spLocks noGrp="1"/>
          </p:cNvSpPr>
          <p:nvPr>
            <p:ph type="title"/>
          </p:nvPr>
        </p:nvSpPr>
        <p:spPr>
          <a:xfrm>
            <a:off x="381094" y="501649"/>
            <a:ext cx="4016633" cy="692151"/>
          </a:xfrm>
        </p:spPr>
        <p:txBody>
          <a:bodyPr>
            <a:normAutofit fontScale="90000"/>
          </a:bodyPr>
          <a:lstStyle/>
          <a:p>
            <a:r>
              <a:rPr lang="en-US" dirty="0" smtClean="0">
                <a:solidFill>
                  <a:srgbClr val="FF6600"/>
                </a:solidFill>
              </a:rPr>
              <a:t>STORYTELLING with drumming and participation</a:t>
            </a:r>
            <a:endParaRPr lang="en-US" dirty="0">
              <a:solidFill>
                <a:srgbClr val="FF6600"/>
              </a:solidFill>
            </a:endParaRPr>
          </a:p>
        </p:txBody>
      </p:sp>
      <p:sp>
        <p:nvSpPr>
          <p:cNvPr id="3" name="Text Placeholder 2"/>
          <p:cNvSpPr>
            <a:spLocks noGrp="1"/>
          </p:cNvSpPr>
          <p:nvPr>
            <p:ph type="body" sz="half" idx="2"/>
          </p:nvPr>
        </p:nvSpPr>
        <p:spPr>
          <a:xfrm>
            <a:off x="381094" y="2267712"/>
            <a:ext cx="3924206" cy="4301776"/>
          </a:xfrm>
        </p:spPr>
        <p:txBody>
          <a:bodyPr>
            <a:noAutofit/>
          </a:bodyPr>
          <a:lstStyle/>
          <a:p>
            <a:r>
              <a:rPr lang="en-US" b="1" dirty="0" smtClean="0">
                <a:solidFill>
                  <a:srgbClr val="FF6600"/>
                </a:solidFill>
              </a:rPr>
              <a:t>These workshops draws heavily from folk tales from Africa and the Caribbean. Comparisons will be made with popular folk traditions, exploring themes, subjects and morals.  </a:t>
            </a:r>
          </a:p>
          <a:p>
            <a:r>
              <a:rPr lang="en-US" b="1" dirty="0" smtClean="0">
                <a:solidFill>
                  <a:srgbClr val="FF6600"/>
                </a:solidFill>
              </a:rPr>
              <a:t>By the end of the workshops, participants would have learnt about the adventures, intrigues and similarities between them and the characters. </a:t>
            </a:r>
          </a:p>
          <a:p>
            <a:r>
              <a:rPr lang="en-US" b="1" dirty="0" smtClean="0">
                <a:solidFill>
                  <a:srgbClr val="FF6600"/>
                </a:solidFill>
              </a:rPr>
              <a:t>These workshops trace the social environmental roots of various tales within the context of the culture from which they originate.</a:t>
            </a:r>
          </a:p>
          <a:p>
            <a:r>
              <a:rPr lang="en-US" b="1" dirty="0" smtClean="0">
                <a:solidFill>
                  <a:srgbClr val="FF6600"/>
                </a:solidFill>
              </a:rPr>
              <a:t>These workshops should not be missed by those interested in enriching their vocabulary and therefore language by using the repositories of ancient and contemporary wisdom. </a:t>
            </a:r>
            <a:endParaRPr lang="en-US" b="1" dirty="0">
              <a:solidFill>
                <a:srgbClr val="FF6600"/>
              </a:solidFill>
            </a:endParaRPr>
          </a:p>
        </p:txBody>
      </p:sp>
      <p:pic>
        <p:nvPicPr>
          <p:cNvPr id="7" name="Picture Placeholder 6" descr="Angie Amra Anderson .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493" r="21493"/>
          <a:stretch>
            <a:fillRect/>
          </a:stretch>
        </p:blipFill>
        <p:spPr/>
      </p:pic>
      <p:pic>
        <p:nvPicPr>
          <p:cNvPr id="14" name="Picture Placeholder 13" descr="11053249_1461472947490180_3595977010997260562_o.jpg"/>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2795" b="12795"/>
          <a:stretch>
            <a:fillRect/>
          </a:stretch>
        </p:blipFill>
        <p:spPr>
          <a:xfrm>
            <a:off x="4624388" y="2393950"/>
            <a:ext cx="2057400" cy="2039938"/>
          </a:xfrm>
        </p:spPr>
      </p:pic>
      <p:pic>
        <p:nvPicPr>
          <p:cNvPr id="16" name="Picture Placeholder 15" descr="0_0_0_0_163_226_csupload_35416142.jpg"/>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5942" r="15942"/>
          <a:stretch>
            <a:fillRect/>
          </a:stretch>
        </p:blipFill>
        <p:spPr>
          <a:xfrm>
            <a:off x="6783388" y="2381663"/>
            <a:ext cx="2057400" cy="4187825"/>
          </a:xfrm>
        </p:spPr>
      </p:pic>
      <p:sp>
        <p:nvSpPr>
          <p:cNvPr id="17" name="TextBox 16"/>
          <p:cNvSpPr txBox="1"/>
          <p:nvPr/>
        </p:nvSpPr>
        <p:spPr>
          <a:xfrm>
            <a:off x="4615587" y="4538163"/>
            <a:ext cx="2066201" cy="2031325"/>
          </a:xfrm>
          <a:prstGeom prst="rect">
            <a:avLst/>
          </a:prstGeom>
          <a:noFill/>
        </p:spPr>
        <p:txBody>
          <a:bodyPr wrap="square" rtlCol="0">
            <a:spAutoFit/>
          </a:bodyPr>
          <a:lstStyle/>
          <a:p>
            <a:r>
              <a:rPr lang="en-US" dirty="0" smtClean="0"/>
              <a:t>All workshops are</a:t>
            </a:r>
          </a:p>
          <a:p>
            <a:r>
              <a:rPr lang="en-US" dirty="0" smtClean="0"/>
              <a:t>designed to cater for all people for all ages, in schools, colleges, and bespoke events</a:t>
            </a:r>
            <a:endParaRPr lang="en-US" dirty="0"/>
          </a:p>
        </p:txBody>
      </p:sp>
    </p:spTree>
    <p:extLst>
      <p:ext uri="{BB962C8B-B14F-4D97-AF65-F5344CB8AC3E}">
        <p14:creationId xmlns:p14="http://schemas.microsoft.com/office/powerpoint/2010/main" val="4047120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Drumming and storytelling pic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695" y="3405823"/>
            <a:ext cx="1530106" cy="2847341"/>
          </a:xfrm>
          <a:prstGeom prst="rect">
            <a:avLst/>
          </a:prstGeom>
        </p:spPr>
      </p:pic>
      <p:pic>
        <p:nvPicPr>
          <p:cNvPr id="29" name="Picture 28" descr="purple drum hands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3" y="114300"/>
            <a:ext cx="1165223" cy="1028680"/>
          </a:xfrm>
          <a:prstGeom prst="rect">
            <a:avLst/>
          </a:prstGeom>
        </p:spPr>
      </p:pic>
      <p:sp>
        <p:nvSpPr>
          <p:cNvPr id="25" name="Title 24"/>
          <p:cNvSpPr>
            <a:spLocks noGrp="1"/>
          </p:cNvSpPr>
          <p:nvPr>
            <p:ph type="title"/>
          </p:nvPr>
        </p:nvSpPr>
        <p:spPr>
          <a:xfrm>
            <a:off x="498477" y="484095"/>
            <a:ext cx="7556313" cy="760506"/>
          </a:xfrm>
        </p:spPr>
        <p:txBody>
          <a:bodyPr/>
          <a:lstStyle/>
          <a:p>
            <a:r>
              <a:rPr lang="en-US" dirty="0" smtClean="0"/>
              <a:t>        </a:t>
            </a:r>
            <a:r>
              <a:rPr lang="en-US" dirty="0" smtClean="0">
                <a:solidFill>
                  <a:srgbClr val="F83500"/>
                </a:solidFill>
              </a:rPr>
              <a:t>AFRICAN DRUMMING </a:t>
            </a:r>
            <a:endParaRPr lang="en-US" dirty="0">
              <a:solidFill>
                <a:srgbClr val="F83500"/>
              </a:solidFill>
            </a:endParaRPr>
          </a:p>
        </p:txBody>
      </p:sp>
      <p:sp>
        <p:nvSpPr>
          <p:cNvPr id="26" name="Content Placeholder 25"/>
          <p:cNvSpPr>
            <a:spLocks noGrp="1"/>
          </p:cNvSpPr>
          <p:nvPr>
            <p:ph sz="half" idx="1"/>
          </p:nvPr>
        </p:nvSpPr>
        <p:spPr>
          <a:xfrm>
            <a:off x="4410075" y="1439863"/>
            <a:ext cx="3657600" cy="1965960"/>
          </a:xfrm>
        </p:spPr>
        <p:txBody>
          <a:bodyPr/>
          <a:lstStyle/>
          <a:p>
            <a:r>
              <a:rPr lang="en-US" dirty="0">
                <a:solidFill>
                  <a:prstClr val="black">
                    <a:lumMod val="65000"/>
                    <a:lumOff val="35000"/>
                  </a:prstClr>
                </a:solidFill>
              </a:rPr>
              <a:t>The complex rhythms are controlled by the master drum, which ‘speaks’ in a unique drum language, which once learnt can be used to learn new pieces quickly</a:t>
            </a:r>
            <a:endParaRPr lang="en-US" dirty="0"/>
          </a:p>
          <a:p>
            <a:endParaRPr lang="en-US" dirty="0"/>
          </a:p>
        </p:txBody>
      </p:sp>
      <p:sp>
        <p:nvSpPr>
          <p:cNvPr id="28" name="Content Placeholder 27"/>
          <p:cNvSpPr>
            <a:spLocks noGrp="1"/>
          </p:cNvSpPr>
          <p:nvPr>
            <p:ph sz="half" idx="16"/>
          </p:nvPr>
        </p:nvSpPr>
        <p:spPr>
          <a:xfrm>
            <a:off x="5257802" y="3187701"/>
            <a:ext cx="3530598" cy="3187700"/>
          </a:xfrm>
        </p:spPr>
        <p:txBody>
          <a:bodyPr>
            <a:normAutofit fontScale="85000" lnSpcReduction="10000"/>
          </a:bodyPr>
          <a:lstStyle/>
          <a:p>
            <a:r>
              <a:rPr lang="en-US" dirty="0">
                <a:solidFill>
                  <a:schemeClr val="accent3"/>
                </a:solidFill>
              </a:rPr>
              <a:t>For this reason, as well as their own inherent power, children and young adults find the rhythms particularly compelling, and the program thus imparts a strong basis of rhythm sense, as well as the qualities of strength, coordination and cooperation. </a:t>
            </a:r>
            <a:endParaRPr lang="en-US" dirty="0" smtClean="0">
              <a:solidFill>
                <a:schemeClr val="accent3"/>
              </a:solidFill>
            </a:endParaRPr>
          </a:p>
          <a:p>
            <a:r>
              <a:rPr lang="en-US" dirty="0" smtClean="0">
                <a:solidFill>
                  <a:srgbClr val="000000"/>
                </a:solidFill>
              </a:rPr>
              <a:t>Drum </a:t>
            </a:r>
            <a:r>
              <a:rPr lang="en-US" dirty="0">
                <a:solidFill>
                  <a:srgbClr val="000000"/>
                </a:solidFill>
              </a:rPr>
              <a:t>language is an oral, rather than written tradition and as such </a:t>
            </a:r>
            <a:r>
              <a:rPr lang="en-US" dirty="0">
                <a:solidFill>
                  <a:schemeClr val="accent3"/>
                </a:solidFill>
              </a:rPr>
              <a:t>have proved to be effective with students who balked at the complexities of notated music</a:t>
            </a:r>
          </a:p>
          <a:p>
            <a:endParaRPr lang="en-US" dirty="0">
              <a:solidFill>
                <a:srgbClr val="FFFFFF"/>
              </a:solidFill>
            </a:endParaRPr>
          </a:p>
        </p:txBody>
      </p:sp>
      <p:pic>
        <p:nvPicPr>
          <p:cNvPr id="32" name="Picture 31" descr="Full AF drumming group .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577" y="3721100"/>
            <a:ext cx="2886727" cy="1257299"/>
          </a:xfrm>
          <a:prstGeom prst="rect">
            <a:avLst/>
          </a:prstGeom>
        </p:spPr>
      </p:pic>
      <p:sp>
        <p:nvSpPr>
          <p:cNvPr id="27" name="Content Placeholder 26"/>
          <p:cNvSpPr>
            <a:spLocks noGrp="1"/>
          </p:cNvSpPr>
          <p:nvPr>
            <p:ph sz="half" idx="15"/>
          </p:nvPr>
        </p:nvSpPr>
        <p:spPr>
          <a:xfrm flipH="1">
            <a:off x="206376" y="1244601"/>
            <a:ext cx="3343928" cy="4881563"/>
          </a:xfrm>
        </p:spPr>
        <p:txBody>
          <a:bodyPr>
            <a:normAutofit lnSpcReduction="10000"/>
          </a:bodyPr>
          <a:lstStyle/>
          <a:p>
            <a:r>
              <a:rPr lang="en-US" dirty="0">
                <a:solidFill>
                  <a:schemeClr val="tx1"/>
                </a:solidFill>
              </a:rPr>
              <a:t>The substance of the drumming program is West African music produced by an orchestra of drums to complement the dances referred to above as well as pieces, which exist independently as musical statements. </a:t>
            </a:r>
            <a:endParaRPr lang="en-US" dirty="0" smtClean="0">
              <a:solidFill>
                <a:schemeClr val="tx1"/>
              </a:solidFill>
            </a:endParaRPr>
          </a:p>
          <a:p>
            <a:endParaRPr lang="en-US" dirty="0" smtClean="0">
              <a:solidFill>
                <a:schemeClr val="bg1"/>
              </a:solidFill>
            </a:endParaRPr>
          </a:p>
          <a:p>
            <a:endParaRPr lang="en-US" dirty="0">
              <a:solidFill>
                <a:srgbClr val="F83500"/>
              </a:solidFill>
            </a:endParaRPr>
          </a:p>
          <a:p>
            <a:endParaRPr lang="en-US" dirty="0" smtClean="0">
              <a:solidFill>
                <a:srgbClr val="F83500"/>
              </a:solidFill>
            </a:endParaRPr>
          </a:p>
          <a:p>
            <a:r>
              <a:rPr lang="en-US" dirty="0" smtClean="0">
                <a:solidFill>
                  <a:srgbClr val="F83500"/>
                </a:solidFill>
              </a:rPr>
              <a:t>Caribbean </a:t>
            </a:r>
            <a:r>
              <a:rPr lang="en-US" dirty="0">
                <a:solidFill>
                  <a:srgbClr val="F83500"/>
                </a:solidFill>
              </a:rPr>
              <a:t>drumming which </a:t>
            </a:r>
            <a:r>
              <a:rPr lang="en-US" dirty="0" smtClean="0">
                <a:solidFill>
                  <a:srgbClr val="F83500"/>
                </a:solidFill>
              </a:rPr>
              <a:t>has </a:t>
            </a:r>
            <a:r>
              <a:rPr lang="en-US" dirty="0">
                <a:solidFill>
                  <a:srgbClr val="F83500"/>
                </a:solidFill>
              </a:rPr>
              <a:t>its origin in Africa is also taught</a:t>
            </a:r>
          </a:p>
        </p:txBody>
      </p:sp>
      <p:pic>
        <p:nvPicPr>
          <p:cNvPr id="34" name="Picture 33" descr="DSC_0037.jpg"/>
          <p:cNvPicPr>
            <a:picLocks noChangeAspect="1"/>
          </p:cNvPicPr>
          <p:nvPr/>
        </p:nvPicPr>
        <p:blipFill rotWithShape="1">
          <a:blip r:embed="rId5">
            <a:extLst>
              <a:ext uri="{28A0092B-C50C-407E-A947-70E740481C1C}">
                <a14:useLocalDpi xmlns:a14="http://schemas.microsoft.com/office/drawing/2010/main" val="0"/>
              </a:ext>
            </a:extLst>
          </a:blip>
          <a:srcRect l="35746" r="35746"/>
          <a:stretch/>
        </p:blipFill>
        <p:spPr>
          <a:xfrm>
            <a:off x="7899400" y="114300"/>
            <a:ext cx="1008797" cy="2451100"/>
          </a:xfrm>
          <a:prstGeom prst="rect">
            <a:avLst/>
          </a:prstGeom>
        </p:spPr>
      </p:pic>
    </p:spTree>
    <p:extLst>
      <p:ext uri="{BB962C8B-B14F-4D97-AF65-F5344CB8AC3E}">
        <p14:creationId xmlns:p14="http://schemas.microsoft.com/office/powerpoint/2010/main" val="131777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498477" y="484095"/>
            <a:ext cx="7556313" cy="671606"/>
          </a:xfrm>
        </p:spPr>
        <p:txBody>
          <a:bodyPr/>
          <a:lstStyle/>
          <a:p>
            <a:r>
              <a:rPr lang="en-US" dirty="0" smtClean="0">
                <a:solidFill>
                  <a:schemeClr val="accent3"/>
                </a:solidFill>
              </a:rPr>
              <a:t>BOOKING AND FEES</a:t>
            </a:r>
            <a:br>
              <a:rPr lang="en-US" dirty="0" smtClean="0">
                <a:solidFill>
                  <a:schemeClr val="accent3"/>
                </a:solidFill>
              </a:rPr>
            </a:br>
            <a:r>
              <a:rPr lang="en-US" sz="1600" dirty="0" smtClean="0">
                <a:solidFill>
                  <a:schemeClr val="tx1"/>
                </a:solidFill>
              </a:rPr>
              <a:t>CONTACT: ANGIE AMRA ANDERSON </a:t>
            </a:r>
            <a:br>
              <a:rPr lang="en-US" sz="1600" dirty="0" smtClean="0">
                <a:solidFill>
                  <a:schemeClr val="tx1"/>
                </a:solidFill>
              </a:rPr>
            </a:br>
            <a:r>
              <a:rPr lang="en-US" sz="1600" dirty="0" smtClean="0">
                <a:solidFill>
                  <a:schemeClr val="tx1"/>
                </a:solidFill>
              </a:rPr>
              <a:t>TEL </a:t>
            </a:r>
            <a:r>
              <a:rPr lang="en-US" sz="2000" dirty="0" smtClean="0">
                <a:solidFill>
                  <a:schemeClr val="tx1"/>
                </a:solidFill>
              </a:rPr>
              <a:t>07402 953 987 </a:t>
            </a:r>
            <a:r>
              <a:rPr lang="en-US" sz="1600" dirty="0" smtClean="0">
                <a:solidFill>
                  <a:schemeClr val="tx1"/>
                </a:solidFill>
              </a:rPr>
              <a:t>E: </a:t>
            </a:r>
            <a:r>
              <a:rPr lang="en-US" sz="1600" dirty="0" smtClean="0">
                <a:solidFill>
                  <a:schemeClr val="tx1"/>
                </a:solidFill>
                <a:hlinkClick r:id="rId2"/>
              </a:rPr>
              <a:t>amraproductions@gmail.com</a:t>
            </a:r>
            <a:r>
              <a:rPr lang="en-US" sz="1600" dirty="0" smtClean="0">
                <a:solidFill>
                  <a:schemeClr val="tx1"/>
                </a:solidFill>
              </a:rPr>
              <a:t> </a:t>
            </a:r>
            <a:r>
              <a:rPr lang="en-US" sz="1600" dirty="0" smtClean="0">
                <a:solidFill>
                  <a:schemeClr val="accent3"/>
                </a:solidFill>
              </a:rPr>
              <a:t>www.amraproductions.com</a:t>
            </a:r>
            <a:endParaRPr lang="en-US" dirty="0">
              <a:solidFill>
                <a:schemeClr val="accent3"/>
              </a:solidFill>
            </a:endParaRPr>
          </a:p>
        </p:txBody>
      </p:sp>
      <p:sp>
        <p:nvSpPr>
          <p:cNvPr id="21" name="Content Placeholder 20"/>
          <p:cNvSpPr>
            <a:spLocks noGrp="1"/>
          </p:cNvSpPr>
          <p:nvPr>
            <p:ph sz="half" idx="17"/>
          </p:nvPr>
        </p:nvSpPr>
        <p:spPr>
          <a:xfrm>
            <a:off x="502923" y="2374899"/>
            <a:ext cx="3657413" cy="1577023"/>
          </a:xfrm>
        </p:spPr>
        <p:txBody>
          <a:bodyPr/>
          <a:lstStyle/>
          <a:p>
            <a:r>
              <a:rPr lang="en-US" dirty="0" smtClean="0"/>
              <a:t>FULL DAY (Up to 5 workshops)</a:t>
            </a:r>
          </a:p>
          <a:p>
            <a:r>
              <a:rPr lang="en-US" dirty="0" smtClean="0"/>
              <a:t>£400 which can include a short presentation by all participants at the end </a:t>
            </a:r>
            <a:endParaRPr lang="en-US" dirty="0"/>
          </a:p>
          <a:p>
            <a:pPr marL="0" indent="0">
              <a:buNone/>
            </a:pPr>
            <a:endParaRPr lang="en-US" dirty="0"/>
          </a:p>
        </p:txBody>
      </p:sp>
      <p:sp>
        <p:nvSpPr>
          <p:cNvPr id="22" name="Content Placeholder 21"/>
          <p:cNvSpPr>
            <a:spLocks noGrp="1"/>
          </p:cNvSpPr>
          <p:nvPr>
            <p:ph sz="half" idx="18"/>
          </p:nvPr>
        </p:nvSpPr>
        <p:spPr>
          <a:xfrm>
            <a:off x="502923" y="4268723"/>
            <a:ext cx="3657413" cy="1255777"/>
          </a:xfrm>
        </p:spPr>
        <p:txBody>
          <a:bodyPr>
            <a:normAutofit/>
          </a:bodyPr>
          <a:lstStyle/>
          <a:p>
            <a:r>
              <a:rPr lang="en-US" dirty="0" smtClean="0"/>
              <a:t>ONE WORKSHOP 1 HOUR £140</a:t>
            </a:r>
          </a:p>
          <a:p>
            <a:r>
              <a:rPr lang="en-US" dirty="0" smtClean="0"/>
              <a:t>ASSEMBLY DEMONSTRATIONS £95</a:t>
            </a:r>
          </a:p>
          <a:p>
            <a:endParaRPr lang="en-US" dirty="0"/>
          </a:p>
        </p:txBody>
      </p:sp>
      <p:sp>
        <p:nvSpPr>
          <p:cNvPr id="19" name="Content Placeholder 18"/>
          <p:cNvSpPr>
            <a:spLocks noGrp="1"/>
          </p:cNvSpPr>
          <p:nvPr>
            <p:ph sz="half" idx="1"/>
          </p:nvPr>
        </p:nvSpPr>
        <p:spPr>
          <a:xfrm>
            <a:off x="4410075" y="2463799"/>
            <a:ext cx="3657600" cy="1488123"/>
          </a:xfrm>
        </p:spPr>
        <p:txBody>
          <a:bodyPr/>
          <a:lstStyle/>
          <a:p>
            <a:r>
              <a:rPr lang="en-US" dirty="0" smtClean="0"/>
              <a:t>HALF DAY (up to 3 workshops)</a:t>
            </a:r>
          </a:p>
          <a:p>
            <a:r>
              <a:rPr lang="en-US" dirty="0" smtClean="0"/>
              <a:t>£295</a:t>
            </a:r>
          </a:p>
          <a:p>
            <a:endParaRPr lang="en-US" dirty="0"/>
          </a:p>
        </p:txBody>
      </p:sp>
      <p:sp>
        <p:nvSpPr>
          <p:cNvPr id="20" name="Content Placeholder 19"/>
          <p:cNvSpPr>
            <a:spLocks noGrp="1"/>
          </p:cNvSpPr>
          <p:nvPr>
            <p:ph sz="half" idx="16"/>
          </p:nvPr>
        </p:nvSpPr>
        <p:spPr>
          <a:xfrm>
            <a:off x="4321175" y="4243321"/>
            <a:ext cx="3552825" cy="1281179"/>
          </a:xfrm>
        </p:spPr>
        <p:txBody>
          <a:bodyPr/>
          <a:lstStyle/>
          <a:p>
            <a:r>
              <a:rPr lang="en-US" dirty="0" smtClean="0"/>
              <a:t>INSETS FOR TEACHERS</a:t>
            </a:r>
          </a:p>
          <a:p>
            <a:r>
              <a:rPr lang="en-US" dirty="0" smtClean="0"/>
              <a:t>£350 PER DAY</a:t>
            </a:r>
            <a:endParaRPr lang="en-US" dirty="0"/>
          </a:p>
        </p:txBody>
      </p:sp>
    </p:spTree>
    <p:extLst>
      <p:ext uri="{BB962C8B-B14F-4D97-AF65-F5344CB8AC3E}">
        <p14:creationId xmlns:p14="http://schemas.microsoft.com/office/powerpoint/2010/main" val="237579438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Advantage">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594</TotalTime>
  <Words>1110</Words>
  <Application>Microsoft Macintosh PowerPoint</Application>
  <PresentationFormat>On-screen Show (4:3)</PresentationFormat>
  <Paragraphs>71</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Advantage</vt:lpstr>
      <vt:lpstr>African Heritage Season</vt:lpstr>
      <vt:lpstr>                        OCTOBER  </vt:lpstr>
      <vt:lpstr>AIMS &amp; OBJECTIVES</vt:lpstr>
      <vt:lpstr>Artistic Director Angie Amra Anderson BA Hons</vt:lpstr>
      <vt:lpstr>AMRA’S COMBINED ARTS WORKSHOP (Drumming, Dance &amp; Song)</vt:lpstr>
      <vt:lpstr>                                                                                             AFRICAN DANCE  WORKSHOPS  </vt:lpstr>
      <vt:lpstr>STORYTELLING with drumming and participation</vt:lpstr>
      <vt:lpstr>        AFRICAN DRUMMING </vt:lpstr>
      <vt:lpstr>BOOKING AND FEES CONTACT: ANGIE AMRA ANDERSON  TEL 07402 953 987 E: amraproductions@gmail.com www.amraproductions.com</vt:lpstr>
      <vt:lpstr>African Heritage Season</vt:lpstr>
    </vt:vector>
  </TitlesOfParts>
  <Company>AMRA ARTS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African Heritage Season</dc:title>
  <dc:creator>Angela Anderson</dc:creator>
  <cp:lastModifiedBy>Angela Anderson</cp:lastModifiedBy>
  <cp:revision>39</cp:revision>
  <dcterms:created xsi:type="dcterms:W3CDTF">2017-09-03T09:28:58Z</dcterms:created>
  <dcterms:modified xsi:type="dcterms:W3CDTF">2019-09-08T10:25:23Z</dcterms:modified>
</cp:coreProperties>
</file>